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76" r:id="rId5"/>
    <p:sldId id="288" r:id="rId6"/>
    <p:sldId id="264" r:id="rId7"/>
    <p:sldId id="262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84" r:id="rId17"/>
    <p:sldId id="292" r:id="rId18"/>
    <p:sldId id="281" r:id="rId19"/>
    <p:sldId id="289" r:id="rId20"/>
    <p:sldId id="258" r:id="rId21"/>
    <p:sldId id="283" r:id="rId22"/>
    <p:sldId id="267" r:id="rId23"/>
    <p:sldId id="291" r:id="rId24"/>
    <p:sldId id="266" r:id="rId25"/>
    <p:sldId id="278" r:id="rId26"/>
    <p:sldId id="287" r:id="rId27"/>
    <p:sldId id="290" r:id="rId28"/>
    <p:sldId id="282" r:id="rId29"/>
    <p:sldId id="285" r:id="rId30"/>
    <p:sldId id="279" r:id="rId31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ckie Neikirk" initials="VN" lastIdx="2" clrIdx="0">
    <p:extLst>
      <p:ext uri="{19B8F6BF-5375-455C-9EA6-DF929625EA0E}">
        <p15:presenceInfo xmlns:p15="http://schemas.microsoft.com/office/powerpoint/2012/main" userId="S::vneikirk@dawsoncountyga.gov::3239c89c-6008-47a8-b01b-fb37fe6851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dcdc\users\vneikirk\Documents\2023%20GENERAL%20FUND%20WORKSHEET%20BY%20FUNCTION%20FOR%20REPORTING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5507246376811593E-2"/>
          <c:y val="0.13545104628670795"/>
          <c:w val="0.55506050439347254"/>
          <c:h val="0.7919597767400663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0.44696</cdr:x>
      <cdr:y>0.02233</cdr:y>
    </cdr:from>
    <cdr:to>
      <cdr:x>0.89217</cdr:x>
      <cdr:y>0.08475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7925" y="85725"/>
          <a:ext cx="2438400" cy="239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48791-3E6D-40BB-A739-FF04CC4DB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02C80C-F1DF-4493-A388-8C33D2FFC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163F1-C271-45CC-8CAC-78B22830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96F50-8F42-4353-A132-87E24257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B1B01-B1C2-456A-8115-E9AD56F3A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4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5D279-8D0C-48F1-9F11-9997BAB83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C635B6-BBAC-4840-B3C7-C3A861629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C90C3-7C92-45B3-9C59-B2565BBFE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6BC21-3BE2-454B-8A1D-69BE94D9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32890-E6BE-4D4D-9ABE-D2D5D0233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5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B99917-0EAE-43E0-BD04-A52C0BA769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0E5F3A-A88F-4A6A-8AC0-494FE64EB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8A4F1-7FF8-470A-BC4B-B2B5A6524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636FA-39B3-4484-9EE0-0BB7FF31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DE964-A308-45FA-86D9-3D0948B2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0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1734C-B34C-4B07-B6E6-F1F03497B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4FAF6-12CC-4DEA-972A-CE9A760AF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50BB4-373C-46F3-8082-F29D83E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BDDD1-3D36-4FC3-84A0-39680FAEF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DEF64-7F66-4C9F-8613-E0596458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72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70BB1-4B19-4EB2-9971-CD00F6A9B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DEFDE-7394-4ABC-9468-D6C58513C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6BA5D-E680-4CAF-BF94-FD3543D1D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B5639-42B7-4ED6-AED4-689766C01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F0995-F0BA-47F4-8007-DCC015BF9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68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C1BA2-5D7A-42E9-9809-A06E05020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6A1AB-E405-4D86-92A0-CA2707BF8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88E35-DAF2-46B9-BF53-B0C714997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82CCB-4C1E-4E17-B789-718442271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59C0E-DDF4-4301-9E2A-58DA65BB4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35824E-EE04-493B-9606-D75BD6F3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90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620AD-3F40-4BE2-8257-D34C76DD1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170CF-0A4C-4808-AF4E-A93E7060C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01CD83-AC59-4A15-9D3F-94540D21A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AF1F80-9D97-4D29-88DD-2D79C4035E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13F099-8042-4C30-A47C-A4188AE2CB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30EABB-0DA8-4100-B477-CEE760EF7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D717B7-9C5E-4283-8519-C1D44808B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C08BC1-6AB8-41FC-BCC6-8D363C76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1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F7855-46A3-447A-9955-368460EE7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157236-57CF-4DD4-B8EF-5A7B6FBB0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C87D3-0E5C-41EA-99F1-38D30FBF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4A3D2-3B34-4CC2-99BB-F8CBFABA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6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900F6A-9222-4344-9612-B305CAF57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04116-F2EC-4BAB-A485-90703DB68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7FBF0-FAF7-4ABD-AAD9-3A98B974C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3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294F8-B3A0-43E3-A14B-064FC91DA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55884-A47C-48EE-B189-D7557E987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91D0F-7BC4-4B13-B5A8-3241A29B7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BB8E0-84F6-47AC-88D8-A5F64549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8F36A9-7C63-4AAC-BB73-048FC258F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A4E02-404E-4E8A-A10E-2B61DEC82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4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464C5-9C7C-4E2E-982D-A0C1180FC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7A3854-A6CA-4CBE-8F22-379FE494FE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B6A48-4350-4659-89D8-B98C28394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D8E66-E7A2-4221-9A6B-5C9FA17BF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4F6FF-E80B-4FAB-AF32-2F91FE89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3B6C7-9023-49BE-8917-F641E9B3C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5EEE8C-F984-412B-8113-8E279984C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3282C-54B4-472A-90FA-B9A86107F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CA194-D976-43D6-98DA-826AA6F60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53A1-C88B-4F59-90C6-680FE811BC0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94577-8D45-44DE-A3A4-1FC17312C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78CA0-4DD7-4BFA-927D-82A926441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79FE5-9491-46B7-8A56-7AD5F8EAB6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68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58EB5-689D-4F80-BA5D-9A10307145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DAWSON COUNTY GOVERNMENT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84F27F-0D56-4312-9754-77493DDDB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6892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Financial Status Update</a:t>
            </a:r>
          </a:p>
          <a:p>
            <a:r>
              <a:rPr lang="en-US" baseline="30000" dirty="0"/>
              <a:t>1st.</a:t>
            </a:r>
            <a:r>
              <a:rPr lang="en-US" dirty="0"/>
              <a:t> Quarter 2023</a:t>
            </a:r>
          </a:p>
          <a:p>
            <a:endParaRPr lang="en-US" dirty="0"/>
          </a:p>
          <a:p>
            <a:r>
              <a:rPr lang="en-US" dirty="0"/>
              <a:t>May 4, 2023</a:t>
            </a:r>
          </a:p>
          <a:p>
            <a:endParaRPr lang="en-US" dirty="0"/>
          </a:p>
        </p:txBody>
      </p:sp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C02AD96B-B058-0AF2-23D5-DA4E57051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71" y="899239"/>
            <a:ext cx="1885906" cy="1885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803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FD175-05E4-4DBD-B654-EAD1E8858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Public Safety Expenditures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9C3F69-2EC4-FE1E-CCE6-7346BC94B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949" y="1828800"/>
            <a:ext cx="7985356" cy="411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30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916A5-BAA4-41FA-97B7-0DE1173A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232" y="365126"/>
            <a:ext cx="10464567" cy="792556"/>
          </a:xfrm>
        </p:spPr>
        <p:txBody>
          <a:bodyPr/>
          <a:lstStyle/>
          <a:p>
            <a:r>
              <a:rPr lang="en-US" b="1" u="sng" dirty="0"/>
              <a:t>Public Works Expenditures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F9E21B-D132-33D8-320D-D9D50B4F4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60" y="1616364"/>
            <a:ext cx="9620869" cy="328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07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6B8F9-2D63-4301-BC35-4F10A0960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835"/>
          </a:xfrm>
        </p:spPr>
        <p:txBody>
          <a:bodyPr/>
          <a:lstStyle/>
          <a:p>
            <a:r>
              <a:rPr lang="en-US" b="1" u="sng" dirty="0"/>
              <a:t>Health &amp; Welfare Expenditures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CF3909-82BE-F116-9ED1-DB41B4C9F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754" y="1493240"/>
            <a:ext cx="6886252" cy="438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766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2A3D1-3E4F-4784-A83B-0836E967B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Recreation &amp; Culture Expenditures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15D5F0-7621-55EE-2CA0-2B6763B6D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468" y="1690688"/>
            <a:ext cx="7512731" cy="386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430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3999D-9265-4C35-8B0E-DCE34CD6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Housing &amp; Development Expenditures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81457D-E677-1978-F0CB-51198CEEF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060" y="1819564"/>
            <a:ext cx="9416908" cy="315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36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B6717-051B-473D-AF70-B530A76EF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17" y="180567"/>
            <a:ext cx="10515600" cy="1325563"/>
          </a:xfrm>
        </p:spPr>
        <p:txBody>
          <a:bodyPr/>
          <a:lstStyle/>
          <a:p>
            <a:r>
              <a:rPr lang="en-US" b="1" u="sng" dirty="0"/>
              <a:t>Other Financing Uses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9D776-2787-7A25-2E6E-E54BAFB3E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544" y="1690255"/>
            <a:ext cx="7730586" cy="362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74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04D1-E520-4EBD-B766-202E83E5B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u="sng" dirty="0"/>
              <a:t>TOTAL GENERAL FUND EXPENDITURES BY FUNCTION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9B5E60-C69D-FC63-686C-D8C4AC96D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309" y="1625601"/>
            <a:ext cx="8885382" cy="449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247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79844A-A95F-7C62-45F0-228E372F7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198" y="780177"/>
            <a:ext cx="8740862" cy="527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02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38073-450F-43B6-AC2C-0341994DA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66" y="365126"/>
            <a:ext cx="10489734" cy="494368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Investment in Employees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304270-9117-4B29-B53D-53C70ED09648}"/>
              </a:ext>
            </a:extLst>
          </p:cNvPr>
          <p:cNvSpPr txBox="1"/>
          <p:nvPr/>
        </p:nvSpPr>
        <p:spPr>
          <a:xfrm>
            <a:off x="812464" y="5645791"/>
            <a:ext cx="5780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62 cents of every dollar spent YTD out of General Fund has been for salaries/benefits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1CCB11E-23F0-6A53-3F5C-EA0AB36304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451" y="1468072"/>
            <a:ext cx="8200384" cy="413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37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7292B-CC13-8C7C-5DA7-C7A54DE2C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9673" y="254288"/>
            <a:ext cx="9986818" cy="604693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Salary/Benefits- All funds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E9BDBF5-15EE-AF45-88A1-E7FE367D3C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6654" y="1069552"/>
            <a:ext cx="7998691" cy="56820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ABC783-A60E-0493-6381-17E75C54A953}"/>
              </a:ext>
            </a:extLst>
          </p:cNvPr>
          <p:cNvSpPr txBox="1"/>
          <p:nvPr/>
        </p:nvSpPr>
        <p:spPr>
          <a:xfrm>
            <a:off x="7315200" y="5745018"/>
            <a:ext cx="3592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From 2019 to 2022, there was a $5.2 million (27%) increase for personnel costs</a:t>
            </a:r>
          </a:p>
        </p:txBody>
      </p:sp>
    </p:spTree>
    <p:extLst>
      <p:ext uri="{BB962C8B-B14F-4D97-AF65-F5344CB8AC3E}">
        <p14:creationId xmlns:p14="http://schemas.microsoft.com/office/powerpoint/2010/main" val="397281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76743-8BEF-418D-B2B1-29D705372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167"/>
          </a:xfrm>
        </p:spPr>
        <p:txBody>
          <a:bodyPr/>
          <a:lstStyle/>
          <a:p>
            <a:r>
              <a:rPr lang="en-US" b="1" u="sng" dirty="0"/>
              <a:t>Dawson County General Fund-as of 3/31/23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8CB43-94B9-4982-8A22-C1BD2032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678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Main operating fund of the County		Budget Benchmark= 25%</a:t>
            </a:r>
          </a:p>
          <a:p>
            <a:endParaRPr lang="en-US" dirty="0"/>
          </a:p>
          <a:p>
            <a:r>
              <a:rPr lang="en-US" dirty="0"/>
              <a:t>Original FY 2023 Budget		$37,292,621</a:t>
            </a:r>
          </a:p>
          <a:p>
            <a:r>
              <a:rPr lang="en-US" dirty="0"/>
              <a:t>Current FY 2023 Budget		$38,142,058</a:t>
            </a:r>
          </a:p>
          <a:p>
            <a:endParaRPr lang="en-US" dirty="0"/>
          </a:p>
          <a:p>
            <a:r>
              <a:rPr lang="en-US" dirty="0"/>
              <a:t>Revenue Total YTD			$7,465,481		19.57% of budget</a:t>
            </a:r>
          </a:p>
          <a:p>
            <a:r>
              <a:rPr lang="en-US" dirty="0"/>
              <a:t>Expenditure Total YTD    		$7,638,510 		20.03% of budget</a:t>
            </a:r>
          </a:p>
          <a:p>
            <a:endParaRPr lang="en-US" dirty="0"/>
          </a:p>
          <a:p>
            <a:r>
              <a:rPr lang="en-US" dirty="0"/>
              <a:t>Break-even (rev to exp) does not usually occur until </a:t>
            </a:r>
          </a:p>
          <a:p>
            <a:pPr marL="0" indent="0">
              <a:buNone/>
            </a:pPr>
            <a:r>
              <a:rPr lang="en-US" dirty="0"/>
              <a:t>   3</a:t>
            </a:r>
            <a:r>
              <a:rPr lang="en-US" baseline="30000" dirty="0"/>
              <a:t>rd</a:t>
            </a:r>
            <a:r>
              <a:rPr lang="en-US" dirty="0"/>
              <a:t> quarter</a:t>
            </a:r>
          </a:p>
        </p:txBody>
      </p:sp>
    </p:spTree>
    <p:extLst>
      <p:ext uri="{BB962C8B-B14F-4D97-AF65-F5344CB8AC3E}">
        <p14:creationId xmlns:p14="http://schemas.microsoft.com/office/powerpoint/2010/main" val="696778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7EC6D-4319-4355-B596-3AC4E06B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Significant additions to GF Budget in FY 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89CF1-50CC-4BBD-A34C-5372D798E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622" y="2214693"/>
            <a:ext cx="10456178" cy="39622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$   78,887	Addition of one SRO</a:t>
            </a:r>
          </a:p>
          <a:p>
            <a:pPr marL="0" indent="0">
              <a:buNone/>
            </a:pPr>
            <a:r>
              <a:rPr lang="en-US" dirty="0"/>
              <a:t>$ 113,812	Addition of (2) new positions for Parks &amp; Rec</a:t>
            </a:r>
          </a:p>
          <a:p>
            <a:pPr marL="0" indent="0">
              <a:buNone/>
            </a:pPr>
            <a:r>
              <a:rPr lang="en-US" dirty="0"/>
              <a:t>$ 110,564	Carry over from FY 22 Safety Funds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2522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2871F-5637-49BE-B30C-593C6087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FY 22 Close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29578-ED3D-4ACF-904E-104630D77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727"/>
            <a:ext cx="10515600" cy="49762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FY 22 audit field work was performed last month. Auditors are working on results and will present to the Board at a future date.</a:t>
            </a:r>
          </a:p>
          <a:p>
            <a:pPr marL="0" indent="0">
              <a:buNone/>
            </a:pPr>
            <a:r>
              <a:rPr lang="en-US" dirty="0"/>
              <a:t>Year end budget adjustments were completed using funds already appropriated by the BOC.</a:t>
            </a:r>
          </a:p>
          <a:p>
            <a:pPr marL="0" indent="0">
              <a:buNone/>
            </a:pPr>
            <a:r>
              <a:rPr lang="en-US" dirty="0"/>
              <a:t>It is anticipated that the General Fund will see an increase in fund balance of approximately $4 million as of 12-31-22.</a:t>
            </a:r>
          </a:p>
          <a:p>
            <a:pPr marL="0" indent="0">
              <a:buNone/>
            </a:pPr>
            <a:r>
              <a:rPr lang="en-US" dirty="0"/>
              <a:t>3 main reasons for the increase:</a:t>
            </a:r>
          </a:p>
          <a:p>
            <a:pPr marL="0" indent="0">
              <a:buNone/>
            </a:pPr>
            <a:r>
              <a:rPr lang="en-US" dirty="0"/>
              <a:t>	-$1.3 million in expense moved from General Fund to the ARPA 	 	 fund</a:t>
            </a:r>
          </a:p>
          <a:p>
            <a:pPr marL="0" indent="0">
              <a:buNone/>
            </a:pPr>
            <a:r>
              <a:rPr lang="en-US" dirty="0"/>
              <a:t>	-Revenues came in higher than anticipated</a:t>
            </a:r>
          </a:p>
          <a:p>
            <a:pPr marL="0" indent="0">
              <a:buNone/>
            </a:pPr>
            <a:r>
              <a:rPr lang="en-US" dirty="0"/>
              <a:t>	-Budgets were not fully expended due to personnel vacancies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46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E9244-59CA-4DF1-9EE2-4A44F7E7A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Other funds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D2E9CFE-F843-DA43-AF47-799B408F57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1067" y="1810326"/>
            <a:ext cx="7560242" cy="427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75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D3457-1159-A042-211E-3901886C5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ARPA FUND (American Rescue Plan Act)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BA7A5D4-7747-132F-9B0E-1CF4D7697F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0168" y="1690688"/>
            <a:ext cx="5953163" cy="457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55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A1684-D2E2-4662-8345-A0CB1A855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839" y="211943"/>
            <a:ext cx="10942738" cy="918391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S.P.L.O.S.T. REVENUE (Special Purpose Local Option Sales Tax)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1584E74-9754-4B58-8B1F-E4428F2EB5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978226"/>
              </p:ext>
            </p:extLst>
          </p:nvPr>
        </p:nvGraphicFramePr>
        <p:xfrm>
          <a:off x="2541865" y="1317469"/>
          <a:ext cx="7453479" cy="3044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009">
                  <a:extLst>
                    <a:ext uri="{9D8B030D-6E8A-4147-A177-3AD203B41FA5}">
                      <a16:colId xmlns:a16="http://schemas.microsoft.com/office/drawing/2014/main" val="2183230966"/>
                    </a:ext>
                  </a:extLst>
                </a:gridCol>
                <a:gridCol w="2105490">
                  <a:extLst>
                    <a:ext uri="{9D8B030D-6E8A-4147-A177-3AD203B41FA5}">
                      <a16:colId xmlns:a16="http://schemas.microsoft.com/office/drawing/2014/main" val="303513062"/>
                    </a:ext>
                  </a:extLst>
                </a:gridCol>
                <a:gridCol w="2105490">
                  <a:extLst>
                    <a:ext uri="{9D8B030D-6E8A-4147-A177-3AD203B41FA5}">
                      <a16:colId xmlns:a16="http://schemas.microsoft.com/office/drawing/2014/main" val="1322285398"/>
                    </a:ext>
                  </a:extLst>
                </a:gridCol>
                <a:gridCol w="2105490">
                  <a:extLst>
                    <a:ext uri="{9D8B030D-6E8A-4147-A177-3AD203B41FA5}">
                      <a16:colId xmlns:a16="http://schemas.microsoft.com/office/drawing/2014/main" val="626690095"/>
                    </a:ext>
                  </a:extLst>
                </a:gridCol>
              </a:tblGrid>
              <a:tr h="507468">
                <a:tc>
                  <a:txBody>
                    <a:bodyPr/>
                    <a:lstStyle/>
                    <a:p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10137"/>
                  </a:ext>
                </a:extLst>
              </a:tr>
              <a:tr h="507468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$946,290.62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$910,941.49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150784"/>
                  </a:ext>
                </a:extLst>
              </a:tr>
              <a:tr h="507468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934,658.20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894,728.07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4.46%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72576"/>
                  </a:ext>
                </a:extLst>
              </a:tr>
              <a:tr h="507468">
                <a:tc>
                  <a:txBody>
                    <a:bodyPr/>
                    <a:lstStyle/>
                    <a:p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1,100,756.23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1,47,001.09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508853"/>
                  </a:ext>
                </a:extLst>
              </a:tr>
              <a:tr h="507468">
                <a:tc>
                  <a:txBody>
                    <a:bodyPr/>
                    <a:lstStyle/>
                    <a:p>
                      <a:r>
                        <a:rPr lang="en-US" dirty="0"/>
                        <a:t>YTD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$2,981,705.05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$2,852,670.65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405831"/>
                  </a:ext>
                </a:extLst>
              </a:tr>
              <a:tr h="507468">
                <a:tc>
                  <a:txBody>
                    <a:bodyPr/>
                    <a:lstStyle/>
                    <a:p>
                      <a:r>
                        <a:rPr lang="en-US" dirty="0"/>
                        <a:t>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$129,034.40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47769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B5C895-54AD-FD49-28A5-2A1085A49F2B}"/>
              </a:ext>
            </a:extLst>
          </p:cNvPr>
          <p:cNvSpPr txBox="1"/>
          <p:nvPr/>
        </p:nvSpPr>
        <p:spPr>
          <a:xfrm>
            <a:off x="508000" y="6289964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monthly average for SPLOST VII is $1,069,725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5A4CD-0FA1-59D7-2FEC-35CFF260D8E5}"/>
              </a:ext>
            </a:extLst>
          </p:cNvPr>
          <p:cNvSpPr txBox="1"/>
          <p:nvPr/>
        </p:nvSpPr>
        <p:spPr>
          <a:xfrm>
            <a:off x="7204364" y="6211669"/>
            <a:ext cx="4100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payment received in April added for presentation purposes.</a:t>
            </a:r>
          </a:p>
        </p:txBody>
      </p:sp>
    </p:spTree>
    <p:extLst>
      <p:ext uri="{BB962C8B-B14F-4D97-AF65-F5344CB8AC3E}">
        <p14:creationId xmlns:p14="http://schemas.microsoft.com/office/powerpoint/2010/main" val="2072932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EA26F-B279-4DEE-BC16-0D287D088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S.P.L.O.S.T. VI  YTD EXPENDITURES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1E599DD-DCC6-D2D1-9865-E6BABDB52C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2182" y="1412681"/>
            <a:ext cx="5089236" cy="528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05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0A0CC-0D59-4A48-8D5E-E060417E9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S.P.L.O.S.T. VII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DB9CD-2B05-44E2-980D-264E8C853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Collections began July 1, 2021</a:t>
            </a:r>
          </a:p>
          <a:p>
            <a:r>
              <a:rPr lang="en-US" dirty="0"/>
              <a:t>Total collections through 3/31/23 = $21,363,471.75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Total spent 1</a:t>
            </a:r>
            <a:r>
              <a:rPr lang="en-US" baseline="30000" dirty="0"/>
              <a:t>st</a:t>
            </a:r>
            <a:r>
              <a:rPr lang="en-US" dirty="0"/>
              <a:t>. Qtr.		$197,459.02</a:t>
            </a:r>
          </a:p>
          <a:p>
            <a:pPr marL="0" indent="0">
              <a:buNone/>
            </a:pPr>
            <a:r>
              <a:rPr lang="en-US" dirty="0"/>
              <a:t>Total encumbered		$2,531,916.39</a:t>
            </a:r>
          </a:p>
        </p:txBody>
      </p:sp>
    </p:spTree>
    <p:extLst>
      <p:ext uri="{BB962C8B-B14F-4D97-AF65-F5344CB8AC3E}">
        <p14:creationId xmlns:p14="http://schemas.microsoft.com/office/powerpoint/2010/main" val="944234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C2C982C-FF27-C12A-BDD1-1B51940AC1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3293" y="979055"/>
            <a:ext cx="6155762" cy="509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139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21BB-F156-4E68-87B4-AC200795E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Impact Fees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BB8E6-A43D-4153-BA9B-E0C515FC7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Impact fees were re-instated in 2018.</a:t>
            </a:r>
          </a:p>
          <a:p>
            <a:r>
              <a:rPr lang="en-US" dirty="0"/>
              <a:t>Over $6.6 million has been collected since that time.</a:t>
            </a:r>
          </a:p>
          <a:p>
            <a:r>
              <a:rPr lang="en-US" dirty="0"/>
              <a:t>Impact fees can only be used for capital improvement related to growth in the county. Not for salaries and other regular maintenance repairs and operations.</a:t>
            </a:r>
          </a:p>
          <a:p>
            <a:r>
              <a:rPr lang="en-US" dirty="0"/>
              <a:t>Departments designated use of these funds are: Library, Parks, Emergency Services and Roads.</a:t>
            </a:r>
          </a:p>
          <a:p>
            <a:r>
              <a:rPr lang="en-US" dirty="0"/>
              <a:t>Uses of Impact fees since 2018: Fire Truck $122,000, Two ambulances $746,054, Park Expansion $1,998,244 (plus $1,070,111 currently encumbered), Library $71,032.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32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DFE82-A15A-42F6-8D91-143914775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900" y="365126"/>
            <a:ext cx="10363899" cy="50733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Notable Purchases/Projects-1</a:t>
            </a:r>
            <a:r>
              <a:rPr lang="en-US" b="1" u="sng" baseline="30000" dirty="0"/>
              <a:t>st</a:t>
            </a:r>
            <a:r>
              <a:rPr lang="en-US" b="1" u="sng" dirty="0"/>
              <a:t>. Qtr.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4ABF4-3E26-4CDB-9E98-A3CD6C4D3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288" y="1468073"/>
            <a:ext cx="10506512" cy="470889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SWAT vehicle on order for Sheriff. </a:t>
            </a:r>
          </a:p>
          <a:p>
            <a:r>
              <a:rPr lang="en-US" dirty="0"/>
              <a:t>LMIG Projects in process by Public Works.</a:t>
            </a:r>
          </a:p>
          <a:p>
            <a:r>
              <a:rPr lang="en-US" dirty="0"/>
              <a:t>Planning and discussions regarding the new Emergency Operations Center are underway. Jericho Design Group has the program discussion meeting on May 8.</a:t>
            </a:r>
          </a:p>
          <a:p>
            <a:r>
              <a:rPr lang="en-US" dirty="0"/>
              <a:t>Communications upgrade- Federal Engineering has the design contract and RFPs opened on April 27 and are under review. Pricing should be to the Board May 18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r>
              <a:rPr lang="en-US" dirty="0"/>
              <a:t>Planning is ongoing for the Shoal Creek Roundabout.</a:t>
            </a:r>
          </a:p>
          <a:p>
            <a:r>
              <a:rPr lang="en-US" dirty="0"/>
              <a:t>IT working on server, phone and computer upgrades.</a:t>
            </a:r>
          </a:p>
          <a:p>
            <a:r>
              <a:rPr lang="en-US" dirty="0"/>
              <a:t>Turf fields at Rock Creek and Veterans Memorial Park- ADA and football fields are completed and the multipurpose field is in process.</a:t>
            </a:r>
          </a:p>
          <a:p>
            <a:r>
              <a:rPr lang="en-US" dirty="0"/>
              <a:t> Canoe put-in ramp completed.</a:t>
            </a:r>
          </a:p>
          <a:p>
            <a:r>
              <a:rPr lang="en-US" dirty="0"/>
              <a:t>Dawson Forest/Highway 53 roundabout and Thompson Creek Road realignment is underway. GDOT still working on updating plans for roundabout.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4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1680292-8AB7-46B8-99CA-DEC44256C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512" y="365126"/>
            <a:ext cx="10372288" cy="54088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Prior Year Comparison-General Fund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F243D0A-9B42-EBAB-80B5-F00CAA9557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8529" y="1124125"/>
            <a:ext cx="7833702" cy="521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263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28E88-ED06-4A02-A45B-E0E6052C2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039" y="298013"/>
            <a:ext cx="10515600" cy="1325563"/>
          </a:xfrm>
        </p:spPr>
        <p:txBody>
          <a:bodyPr/>
          <a:lstStyle/>
          <a:p>
            <a:r>
              <a:rPr lang="en-US" u="sng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F0B14-B2D3-48C1-A7D2-359031250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923" y="162357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first quarter of 2023 has been a financially successful quarter, and it is anticipated that the year will continue in a positive direction.</a:t>
            </a:r>
          </a:p>
          <a:p>
            <a:pPr marL="0" indent="0">
              <a:buNone/>
            </a:pPr>
            <a:r>
              <a:rPr lang="en-US" dirty="0"/>
              <a:t>Thank you to all the Elected officials, Department Directors and Staff who work to make Dawson County a fiscally sound county government.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QUESTIONS????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CA46E0-6D24-BA57-949D-42BABB815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012" y="4676160"/>
            <a:ext cx="1883827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4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9E3C2-02C1-449C-895A-CA6C65FC8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184" y="365126"/>
            <a:ext cx="10293615" cy="99389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General Fund Revenues as of 3/31/23</a:t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853A940-596E-5E08-3DF3-DB7349C4B3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851" y="1577130"/>
            <a:ext cx="8349771" cy="4595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75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F95E-3A88-1029-DE85-1C7A3F6ED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0827"/>
          </a:xfrm>
        </p:spPr>
        <p:txBody>
          <a:bodyPr>
            <a:normAutofit fontScale="90000"/>
          </a:bodyPr>
          <a:lstStyle/>
          <a:p>
            <a:r>
              <a:rPr lang="en-US" dirty="0"/>
              <a:t>General Fund Revenues Budget for FY 23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803714"/>
              </p:ext>
            </p:extLst>
          </p:nvPr>
        </p:nvGraphicFramePr>
        <p:xfrm>
          <a:off x="838200" y="1149292"/>
          <a:ext cx="10515600" cy="5343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6748CE1-F1B2-E8AC-91D9-783EF067B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6973" y="971352"/>
            <a:ext cx="6753138" cy="559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27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832BB-C287-49C5-BFF1-7D2946C5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L.O.S.T. (Local Option Sales Tax)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9016B3B-6E64-4E23-9775-61CB1A17BB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955387"/>
              </p:ext>
            </p:extLst>
          </p:nvPr>
        </p:nvGraphicFramePr>
        <p:xfrm>
          <a:off x="838899" y="1825625"/>
          <a:ext cx="105149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201">
                  <a:extLst>
                    <a:ext uri="{9D8B030D-6E8A-4147-A177-3AD203B41FA5}">
                      <a16:colId xmlns:a16="http://schemas.microsoft.com/office/drawing/2014/main" val="30876291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0736716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0499658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85781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348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812,442.48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801,628.52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02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801,637.31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787,732.56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405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937,476.20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921,812.97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25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YTD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$2,551,555.99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$2,511,174.05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55486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FFBEA6D-51B3-4418-8B4E-D8B3B76DA9F1}"/>
              </a:ext>
            </a:extLst>
          </p:cNvPr>
          <p:cNvSpPr txBox="1"/>
          <p:nvPr/>
        </p:nvSpPr>
        <p:spPr>
          <a:xfrm>
            <a:off x="8237989" y="4504889"/>
            <a:ext cx="2734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YTD change = $40,381.94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1106BB-4187-B365-F586-6937DD4832EB}"/>
              </a:ext>
            </a:extLst>
          </p:cNvPr>
          <p:cNvSpPr txBox="1"/>
          <p:nvPr/>
        </p:nvSpPr>
        <p:spPr>
          <a:xfrm>
            <a:off x="914400" y="4379053"/>
            <a:ext cx="3607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March receipt will be accounted for in April. Included in this slide for presentation purposes.</a:t>
            </a:r>
          </a:p>
        </p:txBody>
      </p:sp>
    </p:spTree>
    <p:extLst>
      <p:ext uri="{BB962C8B-B14F-4D97-AF65-F5344CB8AC3E}">
        <p14:creationId xmlns:p14="http://schemas.microsoft.com/office/powerpoint/2010/main" val="4203440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82867-9F3D-47F6-9CAA-54A4F4D4D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506" y="335561"/>
            <a:ext cx="10976294" cy="57884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General Government Expenditures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4B4E730-2E20-6ACB-430D-9F7BFB1267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4098" y="1283855"/>
            <a:ext cx="6419901" cy="517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091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1842A-098A-4A46-B532-C24EF94A6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65" y="197040"/>
            <a:ext cx="13815146" cy="520808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Judicial Expenditures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AB5771-7D89-97AD-D0EA-00A675CB4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290" y="1468582"/>
            <a:ext cx="7770178" cy="429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59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0A8E1-32C2-4097-861C-1B7E72612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943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Sheriff Expenditures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7402F2-AEF0-E88A-A9AC-9E5317322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04" y="1265382"/>
            <a:ext cx="8023044" cy="429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5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16489</TotalTime>
  <Words>838</Words>
  <Application>Microsoft Office PowerPoint</Application>
  <PresentationFormat>Widescreen</PresentationFormat>
  <Paragraphs>125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DAWSON COUNTY GOVERNMENT</vt:lpstr>
      <vt:lpstr>Dawson County General Fund-as of 3/31/23</vt:lpstr>
      <vt:lpstr>Prior Year Comparison-General Fund</vt:lpstr>
      <vt:lpstr>General Fund Revenues as of 3/31/23 </vt:lpstr>
      <vt:lpstr>General Fund Revenues Budget for FY 23</vt:lpstr>
      <vt:lpstr>L.O.S.T. (Local Option Sales Tax)</vt:lpstr>
      <vt:lpstr>General Government Expenditures</vt:lpstr>
      <vt:lpstr>Judicial Expenditures</vt:lpstr>
      <vt:lpstr>Sheriff Expenditures</vt:lpstr>
      <vt:lpstr>Public Safety Expenditures</vt:lpstr>
      <vt:lpstr>Public Works Expenditures</vt:lpstr>
      <vt:lpstr>Health &amp; Welfare Expenditures</vt:lpstr>
      <vt:lpstr>Recreation &amp; Culture Expenditures</vt:lpstr>
      <vt:lpstr>Housing &amp; Development Expenditures</vt:lpstr>
      <vt:lpstr>Other Financing Uses</vt:lpstr>
      <vt:lpstr>TOTAL GENERAL FUND EXPENDITURES BY FUNCTION</vt:lpstr>
      <vt:lpstr>PowerPoint Presentation</vt:lpstr>
      <vt:lpstr>Investment in Employees</vt:lpstr>
      <vt:lpstr>Salary/Benefits- All funds</vt:lpstr>
      <vt:lpstr>Significant additions to GF Budget in FY 23</vt:lpstr>
      <vt:lpstr>FY 22 Close out</vt:lpstr>
      <vt:lpstr>Other funds</vt:lpstr>
      <vt:lpstr>ARPA FUND (American Rescue Plan Act)</vt:lpstr>
      <vt:lpstr>S.P.L.O.S.T. REVENUE (Special Purpose Local Option Sales Tax)</vt:lpstr>
      <vt:lpstr>S.P.L.O.S.T. VI  YTD EXPENDITURES</vt:lpstr>
      <vt:lpstr>S.P.L.O.S.T. VII</vt:lpstr>
      <vt:lpstr>PowerPoint Presentation</vt:lpstr>
      <vt:lpstr>Impact Fees</vt:lpstr>
      <vt:lpstr>Notable Purchases/Projects-1st. Qtr.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DAWSON COUNTY GOVERNMENT</dc:title>
  <dc:creator>Vickie Neikirk</dc:creator>
  <cp:lastModifiedBy>Vickie Neikirk</cp:lastModifiedBy>
  <cp:revision>214</cp:revision>
  <cp:lastPrinted>2023-05-04T18:08:10Z</cp:lastPrinted>
  <dcterms:created xsi:type="dcterms:W3CDTF">2020-05-13T17:53:18Z</dcterms:created>
  <dcterms:modified xsi:type="dcterms:W3CDTF">2023-05-04T18:10:01Z</dcterms:modified>
</cp:coreProperties>
</file>